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2"/>
  </p:notesMasterIdLst>
  <p:handoutMasterIdLst>
    <p:handoutMasterId r:id="rId13"/>
  </p:handoutMasterIdLst>
  <p:sldIdLst>
    <p:sldId id="272" r:id="rId2"/>
    <p:sldId id="264" r:id="rId3"/>
    <p:sldId id="275" r:id="rId4"/>
    <p:sldId id="268" r:id="rId5"/>
    <p:sldId id="269" r:id="rId6"/>
    <p:sldId id="270" r:id="rId7"/>
    <p:sldId id="276" r:id="rId8"/>
    <p:sldId id="271" r:id="rId9"/>
    <p:sldId id="273" r:id="rId10"/>
    <p:sldId id="274" r:id="rId11"/>
  </p:sldIdLst>
  <p:sldSz cx="10799763" cy="6858000"/>
  <p:notesSz cx="6807200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F75"/>
    <a:srgbClr val="CCFF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404" autoAdjust="0"/>
  </p:normalViewPr>
  <p:slideViewPr>
    <p:cSldViewPr>
      <p:cViewPr>
        <p:scale>
          <a:sx n="100" d="100"/>
          <a:sy n="100" d="100"/>
        </p:scale>
        <p:origin x="444" y="72"/>
      </p:cViewPr>
      <p:guideLst>
        <p:guide orient="horz" pos="2160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92" y="-90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43AF189-C726-0E27-A3A0-8FC722A61A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66F7DD1-EFF3-9764-5714-A4969C6BA0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DC20D7A4-8262-4486-9322-2CEB8D66545A}" type="datetimeFigureOut">
              <a:rPr lang="zh-TW" altLang="en-US"/>
              <a:pPr>
                <a:defRPr/>
              </a:pPr>
              <a:t>2025/7/28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90A294F-AE9E-7A3F-E956-34FAA6B554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9891216-EF86-EA77-9C76-FF4DEB68A7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0AA491-8674-4ECD-94FE-8065F423047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A5A4BD0-2C64-F234-55B2-8F7B9C6855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D09698F-1A87-FBC1-0CEB-F612B20DD78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7097212-4754-48AA-9F96-621711983032}" type="datetimeFigureOut">
              <a:rPr lang="zh-TW" altLang="en-US"/>
              <a:pPr>
                <a:defRPr/>
              </a:pPr>
              <a:t>2025/7/28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:a16="http://schemas.microsoft.com/office/drawing/2014/main" id="{DE128008-A3E5-82D7-6E16-D4BA6FB91B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71488" y="746125"/>
            <a:ext cx="5865812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:a16="http://schemas.microsoft.com/office/drawing/2014/main" id="{0BC94AB5-391F-9C62-D130-B9294C891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BD230BD-D2BF-8006-675B-EDC5C6E869A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B2B21E-362D-CDB2-D09B-DF0C0FC8D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48154B-C383-458A-A303-54D4377D568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圖像版面配置區 1">
            <a:extLst>
              <a:ext uri="{FF2B5EF4-FFF2-40B4-BE49-F238E27FC236}">
                <a16:creationId xmlns:a16="http://schemas.microsoft.com/office/drawing/2014/main" id="{D99B66D6-BFD9-6A0F-CD33-EA3A4062CA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>
            <a:extLst>
              <a:ext uri="{FF2B5EF4-FFF2-40B4-BE49-F238E27FC236}">
                <a16:creationId xmlns:a16="http://schemas.microsoft.com/office/drawing/2014/main" id="{3709AE07-2599-B109-FFF3-4B75586B83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44" name="投影片編號版面配置區 3">
            <a:extLst>
              <a:ext uri="{FF2B5EF4-FFF2-40B4-BE49-F238E27FC236}">
                <a16:creationId xmlns:a16="http://schemas.microsoft.com/office/drawing/2014/main" id="{A6BD08A9-CEC5-A5CD-62AA-D4B01839AA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0C949A8-319D-498B-B4A6-946A0B5E78F7}" type="slidenum">
              <a:rPr kumimoji="0" lang="zh-TW" altLang="en-US" smtClean="0">
                <a:latin typeface="Calibri" panose="020F0502020204030204" pitchFamily="34" charset="0"/>
              </a:rPr>
              <a:pPr/>
              <a:t>4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>
            <a:extLst>
              <a:ext uri="{FF2B5EF4-FFF2-40B4-BE49-F238E27FC236}">
                <a16:creationId xmlns:a16="http://schemas.microsoft.com/office/drawing/2014/main" id="{FDFF39C5-E0D7-42A7-76D8-E61CE08E5C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>
            <a:extLst>
              <a:ext uri="{FF2B5EF4-FFF2-40B4-BE49-F238E27FC236}">
                <a16:creationId xmlns:a16="http://schemas.microsoft.com/office/drawing/2014/main" id="{8DCD55B5-6FD9-1C50-EAA5-D09C82270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388" name="投影片編號版面配置區 3">
            <a:extLst>
              <a:ext uri="{FF2B5EF4-FFF2-40B4-BE49-F238E27FC236}">
                <a16:creationId xmlns:a16="http://schemas.microsoft.com/office/drawing/2014/main" id="{72E312F9-1CA8-B59B-CBFB-0434464EDC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4D4DC3C-B222-4322-BFCC-886B16BBC14B}" type="slidenum">
              <a:rPr kumimoji="0" lang="zh-TW" altLang="en-US" smtClean="0">
                <a:latin typeface="Calibri" panose="020F0502020204030204" pitchFamily="34" charset="0"/>
              </a:rPr>
              <a:pPr/>
              <a:t>9</a:t>
            </a:fld>
            <a:endParaRPr kumimoji="0" lang="zh-TW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64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6">
            <a:extLst>
              <a:ext uri="{FF2B5EF4-FFF2-40B4-BE49-F238E27FC236}">
                <a16:creationId xmlns:a16="http://schemas.microsoft.com/office/drawing/2014/main" id="{598ED943-316E-7D93-6C8F-7C4AC4C4E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45225"/>
            <a:ext cx="105044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6">
            <a:extLst>
              <a:ext uri="{FF2B5EF4-FFF2-40B4-BE49-F238E27FC236}">
                <a16:creationId xmlns:a16="http://schemas.microsoft.com/office/drawing/2014/main" id="{F01E306B-C7AB-097E-E5AE-7A11F56D00D9}"/>
              </a:ext>
            </a:extLst>
          </p:cNvPr>
          <p:cNvCxnSpPr/>
          <p:nvPr userDrawn="1"/>
        </p:nvCxnSpPr>
        <p:spPr>
          <a:xfrm>
            <a:off x="647700" y="1204913"/>
            <a:ext cx="1003617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18">
            <a:extLst>
              <a:ext uri="{FF2B5EF4-FFF2-40B4-BE49-F238E27FC236}">
                <a16:creationId xmlns:a16="http://schemas.microsoft.com/office/drawing/2014/main" id="{31CFD0FF-6C83-01C9-809D-F06E33E286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96300" y="6381750"/>
            <a:ext cx="2298700" cy="2857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1254" b="1"/>
              <a:t>TAIWAN SPORTS LOTTERY</a:t>
            </a:r>
            <a:endParaRPr kumimoji="0" lang="zh-TW" altLang="en-US" sz="1254" b="1"/>
          </a:p>
        </p:txBody>
      </p:sp>
    </p:spTree>
    <p:extLst>
      <p:ext uri="{BB962C8B-B14F-4D97-AF65-F5344CB8AC3E}">
        <p14:creationId xmlns:p14="http://schemas.microsoft.com/office/powerpoint/2010/main" val="326439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09982" y="2130426"/>
            <a:ext cx="9179799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19965" y="3886200"/>
            <a:ext cx="755983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6986CE-A0EF-215E-43CD-60605AD5E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750" y="6356350"/>
            <a:ext cx="252095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80CFAC51-E97C-4637-AD5C-F494F8CF7114}" type="datetimeFigureOut">
              <a:rPr lang="zh-TW" altLang="en-US"/>
              <a:pPr>
                <a:defRPr/>
              </a:pPr>
              <a:t>2025/7/28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A96707-EFEC-E591-EDC7-FF42AF299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9350" y="6356350"/>
            <a:ext cx="3421063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4E9452-1CA7-2A81-0BA7-2E648B0D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39063" y="6356350"/>
            <a:ext cx="25209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/>
            </a:lvl1pPr>
          </a:lstStyle>
          <a:p>
            <a:pPr>
              <a:defRPr/>
            </a:pPr>
            <a:fld id="{E8ACF869-AC27-420E-90A7-06B78A9B82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507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5D2E0B29-4F65-184C-2835-07C289DCE0A7}"/>
              </a:ext>
            </a:extLst>
          </p:cNvPr>
          <p:cNvSpPr txBox="1">
            <a:spLocks/>
          </p:cNvSpPr>
          <p:nvPr userDrawn="1"/>
        </p:nvSpPr>
        <p:spPr>
          <a:xfrm>
            <a:off x="854075" y="3327400"/>
            <a:ext cx="9178925" cy="13620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sz="5016" dirty="0"/>
              <a:t>按一下以編輯母片標題樣式</a:t>
            </a:r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C05A450D-A996-27C6-A3FC-27BCD926693C}"/>
              </a:ext>
            </a:extLst>
          </p:cNvPr>
          <p:cNvSpPr txBox="1">
            <a:spLocks/>
          </p:cNvSpPr>
          <p:nvPr userDrawn="1"/>
        </p:nvSpPr>
        <p:spPr>
          <a:xfrm>
            <a:off x="808038" y="1628775"/>
            <a:ext cx="9180512" cy="150018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zh-TW" altLang="en-US" sz="2508" dirty="0"/>
              <a:t>按一下以編輯母片文字樣式</a:t>
            </a:r>
          </a:p>
        </p:txBody>
      </p:sp>
      <p:pic>
        <p:nvPicPr>
          <p:cNvPr id="1028" name="圖片 13">
            <a:extLst>
              <a:ext uri="{FF2B5EF4-FFF2-40B4-BE49-F238E27FC236}">
                <a16:creationId xmlns:a16="http://schemas.microsoft.com/office/drawing/2014/main" id="{E3F962EA-356D-2A3F-1C54-A0CF35AA40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99763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文字方塊 14">
            <a:extLst>
              <a:ext uri="{FF2B5EF4-FFF2-40B4-BE49-F238E27FC236}">
                <a16:creationId xmlns:a16="http://schemas.microsoft.com/office/drawing/2014/main" id="{F22C2A84-3C61-8AA7-36CF-6720BDF99AB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166938" y="5826125"/>
            <a:ext cx="3489325" cy="7096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r>
              <a:rPr kumimoji="0" lang="en-US" altLang="zh-TW" sz="2007" b="1"/>
              <a:t>TAIWAN SPORTS LOTTERY</a:t>
            </a:r>
            <a:endParaRPr kumimoji="0" lang="zh-TW" altLang="en-US" sz="2007" b="1"/>
          </a:p>
        </p:txBody>
      </p:sp>
      <p:pic>
        <p:nvPicPr>
          <p:cNvPr id="1030" name="圖片 1">
            <a:extLst>
              <a:ext uri="{FF2B5EF4-FFF2-40B4-BE49-F238E27FC236}">
                <a16:creationId xmlns:a16="http://schemas.microsoft.com/office/drawing/2014/main" id="{5F6C5E1F-BFB3-3F12-777E-2919E9A712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373688"/>
            <a:ext cx="1458913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1">
            <a:extLst>
              <a:ext uri="{FF2B5EF4-FFF2-40B4-BE49-F238E27FC236}">
                <a16:creationId xmlns:a16="http://schemas.microsoft.com/office/drawing/2014/main" id="{EA5BB0DD-FC7F-9431-8D64-38E95C7CA5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221163"/>
            <a:ext cx="9755188" cy="863600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1032" name="Rectangle 13">
            <a:extLst>
              <a:ext uri="{FF2B5EF4-FFF2-40B4-BE49-F238E27FC236}">
                <a16:creationId xmlns:a16="http://schemas.microsoft.com/office/drawing/2014/main" id="{1F53A414-BC7A-700A-F227-AE1F993DAC80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8179594" y="1600994"/>
            <a:ext cx="4221163" cy="1019175"/>
          </a:xfrm>
          <a:prstGeom prst="rect">
            <a:avLst/>
          </a:prstGeom>
          <a:solidFill>
            <a:srgbClr val="FFFF75"/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1033" name="Rectangle 10">
            <a:extLst>
              <a:ext uri="{FF2B5EF4-FFF2-40B4-BE49-F238E27FC236}">
                <a16:creationId xmlns:a16="http://schemas.microsoft.com/office/drawing/2014/main" id="{7352ED95-AF9B-F1C7-0B89-3498D53EDBDA}"/>
              </a:ext>
            </a:extLst>
          </p:cNvPr>
          <p:cNvSpPr>
            <a:spLocks noChangeArrowheads="1"/>
          </p:cNvSpPr>
          <p:nvPr userDrawn="1"/>
        </p:nvSpPr>
        <p:spPr bwMode="auto">
          <a:xfrm rot="5400000">
            <a:off x="7748587" y="2028826"/>
            <a:ext cx="5083175" cy="1028700"/>
          </a:xfrm>
          <a:prstGeom prst="rect">
            <a:avLst/>
          </a:prstGeom>
          <a:solidFill>
            <a:srgbClr val="FF9900">
              <a:alpha val="30196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  <p:sp>
        <p:nvSpPr>
          <p:cNvPr id="1034" name="Rectangle 12">
            <a:extLst>
              <a:ext uri="{FF2B5EF4-FFF2-40B4-BE49-F238E27FC236}">
                <a16:creationId xmlns:a16="http://schemas.microsoft.com/office/drawing/2014/main" id="{9ADB52C9-972B-BAFA-4834-901E8E15C15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868863"/>
            <a:ext cx="10799763" cy="215900"/>
          </a:xfrm>
          <a:prstGeom prst="rect">
            <a:avLst/>
          </a:prstGeom>
          <a:solidFill>
            <a:srgbClr val="99CC00">
              <a:alpha val="23921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Arial" charset="0"/>
          <a:ea typeface="新細明體" charset="-120"/>
        </a:defRPr>
      </a:lvl5pPr>
      <a:lvl6pPr marL="573375" algn="ctr" rtl="0" fontAlgn="base">
        <a:spcBef>
          <a:spcPct val="0"/>
        </a:spcBef>
        <a:spcAft>
          <a:spcPct val="0"/>
        </a:spcAft>
        <a:defRPr sz="5518">
          <a:solidFill>
            <a:schemeClr val="tx1"/>
          </a:solidFill>
          <a:latin typeface="Calibri" pitchFamily="34" charset="0"/>
          <a:ea typeface="新細明體" charset="-120"/>
        </a:defRPr>
      </a:lvl6pPr>
      <a:lvl7pPr marL="1146749" algn="ctr" rtl="0" fontAlgn="base">
        <a:spcBef>
          <a:spcPct val="0"/>
        </a:spcBef>
        <a:spcAft>
          <a:spcPct val="0"/>
        </a:spcAft>
        <a:defRPr sz="5518">
          <a:solidFill>
            <a:schemeClr val="tx1"/>
          </a:solidFill>
          <a:latin typeface="Calibri" pitchFamily="34" charset="0"/>
          <a:ea typeface="新細明體" charset="-120"/>
        </a:defRPr>
      </a:lvl7pPr>
      <a:lvl8pPr marL="1720124" algn="ctr" rtl="0" fontAlgn="base">
        <a:spcBef>
          <a:spcPct val="0"/>
        </a:spcBef>
        <a:spcAft>
          <a:spcPct val="0"/>
        </a:spcAft>
        <a:defRPr sz="5518">
          <a:solidFill>
            <a:schemeClr val="tx1"/>
          </a:solidFill>
          <a:latin typeface="Calibri" pitchFamily="34" charset="0"/>
          <a:ea typeface="新細明體" charset="-120"/>
        </a:defRPr>
      </a:lvl8pPr>
      <a:lvl9pPr marL="2293498" algn="ctr" rtl="0" fontAlgn="base">
        <a:spcBef>
          <a:spcPct val="0"/>
        </a:spcBef>
        <a:spcAft>
          <a:spcPct val="0"/>
        </a:spcAft>
        <a:defRPr sz="5518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4286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930275" indent="-3571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431925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200660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579688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5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3153560" indent="-286687" algn="l" defTabSz="1146749" rtl="0" eaLnBrk="1" latinLnBrk="0" hangingPunct="1">
        <a:spcBef>
          <a:spcPct val="20000"/>
        </a:spcBef>
        <a:buFont typeface="Arial" pitchFamily="34" charset="0"/>
        <a:buChar char="•"/>
        <a:defRPr sz="2508" kern="1200">
          <a:solidFill>
            <a:schemeClr val="tx1"/>
          </a:solidFill>
          <a:latin typeface="+mn-lt"/>
          <a:ea typeface="+mn-ea"/>
          <a:cs typeface="+mn-cs"/>
        </a:defRPr>
      </a:lvl6pPr>
      <a:lvl7pPr marL="3726934" indent="-286687" algn="l" defTabSz="1146749" rtl="0" eaLnBrk="1" latinLnBrk="0" hangingPunct="1">
        <a:spcBef>
          <a:spcPct val="20000"/>
        </a:spcBef>
        <a:buFont typeface="Arial" pitchFamily="34" charset="0"/>
        <a:buChar char="•"/>
        <a:defRPr sz="2508" kern="1200">
          <a:solidFill>
            <a:schemeClr val="tx1"/>
          </a:solidFill>
          <a:latin typeface="+mn-lt"/>
          <a:ea typeface="+mn-ea"/>
          <a:cs typeface="+mn-cs"/>
        </a:defRPr>
      </a:lvl7pPr>
      <a:lvl8pPr marL="4300309" indent="-286687" algn="l" defTabSz="1146749" rtl="0" eaLnBrk="1" latinLnBrk="0" hangingPunct="1">
        <a:spcBef>
          <a:spcPct val="20000"/>
        </a:spcBef>
        <a:buFont typeface="Arial" pitchFamily="34" charset="0"/>
        <a:buChar char="•"/>
        <a:defRPr sz="2508" kern="1200">
          <a:solidFill>
            <a:schemeClr val="tx1"/>
          </a:solidFill>
          <a:latin typeface="+mn-lt"/>
          <a:ea typeface="+mn-ea"/>
          <a:cs typeface="+mn-cs"/>
        </a:defRPr>
      </a:lvl8pPr>
      <a:lvl9pPr marL="4873683" indent="-286687" algn="l" defTabSz="1146749" rtl="0" eaLnBrk="1" latinLnBrk="0" hangingPunct="1">
        <a:spcBef>
          <a:spcPct val="20000"/>
        </a:spcBef>
        <a:buFont typeface="Arial" pitchFamily="34" charset="0"/>
        <a:buChar char="•"/>
        <a:defRPr sz="25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1pPr>
      <a:lvl2pPr marL="573375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2pPr>
      <a:lvl3pPr marL="1146749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3pPr>
      <a:lvl4pPr marL="1720124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4pPr>
      <a:lvl5pPr marL="2293498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5pPr>
      <a:lvl6pPr marL="2866873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6pPr>
      <a:lvl7pPr marL="3440247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7pPr>
      <a:lvl8pPr marL="4013622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8pPr>
      <a:lvl9pPr marL="4586996" algn="l" defTabSz="1146749" rtl="0" eaLnBrk="1" latinLnBrk="0" hangingPunct="1">
        <a:defRPr sz="22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url.cc/KAY5Re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7C8935-2CF1-353A-74CC-AFB07090B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625" y="2130425"/>
            <a:ext cx="9180513" cy="1442591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線上申請流程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b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3">
            <a:extLst>
              <a:ext uri="{FF2B5EF4-FFF2-40B4-BE49-F238E27FC236}">
                <a16:creationId xmlns:a16="http://schemas.microsoft.com/office/drawing/2014/main" id="{DED56570-70EE-BD36-B98C-4A895A281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196975"/>
            <a:ext cx="1055211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F88ED2A-8CEA-D6E0-859A-71AD97AF5CE3}"/>
              </a:ext>
            </a:extLst>
          </p:cNvPr>
          <p:cNvSpPr txBox="1"/>
          <p:nvPr/>
        </p:nvSpPr>
        <p:spPr>
          <a:xfrm>
            <a:off x="252413" y="333375"/>
            <a:ext cx="864076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申請完成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6707327-DE17-7F50-598D-DC9ABEB3CB08}"/>
              </a:ext>
            </a:extLst>
          </p:cNvPr>
          <p:cNvSpPr txBox="1"/>
          <p:nvPr/>
        </p:nvSpPr>
        <p:spPr>
          <a:xfrm>
            <a:off x="2519363" y="3421063"/>
            <a:ext cx="7561038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這個頁面表示您的申請資料已經送出了，不需再重新申請，請耐心等候，運彩將會盡快審核您的申請，發送會員啟動連結信給您。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會員出金方式：請提供會員本人國內金融機構之新台幣存款帳號存摺影本，並註明會身分證統一編號及簽名至運彩客服中心。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C46E825-A556-94E1-F6C2-BDA1639E3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6" y="884840"/>
            <a:ext cx="10090150" cy="508831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5982FFF-FDEA-F299-B804-861F982BF691}"/>
              </a:ext>
            </a:extLst>
          </p:cNvPr>
          <p:cNvSpPr txBox="1"/>
          <p:nvPr/>
        </p:nvSpPr>
        <p:spPr>
          <a:xfrm>
            <a:off x="287338" y="188913"/>
            <a:ext cx="100901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至運彩官網會員申請頁面，看完提醒小視窗點選確定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35399CA-9475-9DEE-39F4-695F94EEB101}"/>
              </a:ext>
            </a:extLst>
          </p:cNvPr>
          <p:cNvSpPr txBox="1"/>
          <p:nvPr/>
        </p:nvSpPr>
        <p:spPr>
          <a:xfrm>
            <a:off x="3240088" y="1125538"/>
            <a:ext cx="4752975" cy="13223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重要提醒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請務必確認輸入的身分證統一編號與門號電信業者登記一致，若不一致，無法通過認證。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若您的門號為預付卡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親子卡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企業卡等，無法通過身分認證。</a:t>
            </a:r>
          </a:p>
        </p:txBody>
      </p:sp>
      <p:sp>
        <p:nvSpPr>
          <p:cNvPr id="4" name="圓角矩形 12">
            <a:extLst>
              <a:ext uri="{FF2B5EF4-FFF2-40B4-BE49-F238E27FC236}">
                <a16:creationId xmlns:a16="http://schemas.microsoft.com/office/drawing/2014/main" id="{6BE2896E-1333-D519-808D-7B8934758D0C}"/>
              </a:ext>
            </a:extLst>
          </p:cNvPr>
          <p:cNvSpPr/>
          <p:nvPr/>
        </p:nvSpPr>
        <p:spPr>
          <a:xfrm>
            <a:off x="5183857" y="4725144"/>
            <a:ext cx="576064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35B7F7D-E44D-D555-4205-22FF7E66E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10" y="764704"/>
            <a:ext cx="10056142" cy="5460478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F589D22-2928-389E-A051-71B6840F2AB6}"/>
              </a:ext>
            </a:extLst>
          </p:cNvPr>
          <p:cNvSpPr txBox="1"/>
          <p:nvPr/>
        </p:nvSpPr>
        <p:spPr>
          <a:xfrm>
            <a:off x="287338" y="188913"/>
            <a:ext cx="4032423" cy="522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F7ADA28E-8C6C-3A9D-22D5-27775354E637}"/>
              </a:ext>
            </a:extLst>
          </p:cNvPr>
          <p:cNvSpPr/>
          <p:nvPr/>
        </p:nvSpPr>
        <p:spPr>
          <a:xfrm>
            <a:off x="5759921" y="3284984"/>
            <a:ext cx="4617567" cy="10801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F5EEF62-0D61-1183-E9E5-0868982A6795}"/>
              </a:ext>
            </a:extLst>
          </p:cNvPr>
          <p:cNvSpPr txBox="1"/>
          <p:nvPr/>
        </p:nvSpPr>
        <p:spPr>
          <a:xfrm>
            <a:off x="71438" y="3644900"/>
            <a:ext cx="2260600" cy="1570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請依欄位填寫，並確認申請資料與手機申請人資料為同一人，而且要使用這支手機進行身分證，用別人的手機，會無法通過身分認證哦！</a:t>
            </a:r>
            <a:endParaRPr lang="en-US" altLang="zh-TW" sz="1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79DAB4C2-9743-E49C-AD63-A92CC3EB8125}"/>
              </a:ext>
            </a:extLst>
          </p:cNvPr>
          <p:cNvSpPr/>
          <p:nvPr/>
        </p:nvSpPr>
        <p:spPr>
          <a:xfrm>
            <a:off x="2735287" y="5301208"/>
            <a:ext cx="3168650" cy="1565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33182A1-3B87-CD86-F716-E6394CFE0CE5}"/>
              </a:ext>
            </a:extLst>
          </p:cNvPr>
          <p:cNvSpPr txBox="1"/>
          <p:nvPr/>
        </p:nvSpPr>
        <p:spPr>
          <a:xfrm>
            <a:off x="8132763" y="4641850"/>
            <a:ext cx="249872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請詳細閱讀、確認後，再勾選進行下一步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圖片 3">
            <a:extLst>
              <a:ext uri="{FF2B5EF4-FFF2-40B4-BE49-F238E27FC236}">
                <a16:creationId xmlns:a16="http://schemas.microsoft.com/office/drawing/2014/main" id="{F76DF392-D688-D9E6-445F-FDC7D43F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42" b="60313"/>
          <a:stretch>
            <a:fillRect/>
          </a:stretch>
        </p:blipFill>
        <p:spPr bwMode="auto">
          <a:xfrm>
            <a:off x="503238" y="1733550"/>
            <a:ext cx="686117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E6315EF-330E-5617-32FA-947B223E41F4}"/>
              </a:ext>
            </a:extLst>
          </p:cNvPr>
          <p:cNvSpPr txBox="1"/>
          <p:nvPr/>
        </p:nvSpPr>
        <p:spPr>
          <a:xfrm>
            <a:off x="358775" y="304800"/>
            <a:ext cx="68103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輸入您手機所收到的簡訊驗證碼</a:t>
            </a:r>
          </a:p>
        </p:txBody>
      </p:sp>
      <p:pic>
        <p:nvPicPr>
          <p:cNvPr id="9220" name="圖片 7">
            <a:extLst>
              <a:ext uri="{FF2B5EF4-FFF2-40B4-BE49-F238E27FC236}">
                <a16:creationId xmlns:a16="http://schemas.microsoft.com/office/drawing/2014/main" id="{6DE10BE2-216E-1B21-EB71-2C83883E1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365250"/>
            <a:ext cx="2725738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290383FF-3DEC-F7B7-1023-ADDEC4E14C82}"/>
              </a:ext>
            </a:extLst>
          </p:cNvPr>
          <p:cNvSpPr/>
          <p:nvPr/>
        </p:nvSpPr>
        <p:spPr>
          <a:xfrm>
            <a:off x="7775575" y="2708275"/>
            <a:ext cx="1873250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222" name="文字方塊 10">
            <a:extLst>
              <a:ext uri="{FF2B5EF4-FFF2-40B4-BE49-F238E27FC236}">
                <a16:creationId xmlns:a16="http://schemas.microsoft.com/office/drawing/2014/main" id="{2253CAFF-397B-7ED7-7675-E13C5689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768" y="4108450"/>
            <a:ext cx="1535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827886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直線圖說文字 1 32">
            <a:extLst>
              <a:ext uri="{FF2B5EF4-FFF2-40B4-BE49-F238E27FC236}">
                <a16:creationId xmlns:a16="http://schemas.microsoft.com/office/drawing/2014/main" id="{FD7DE0D8-EAE1-F9C1-20F0-DE62CD728B9A}"/>
              </a:ext>
            </a:extLst>
          </p:cNvPr>
          <p:cNvSpPr/>
          <p:nvPr/>
        </p:nvSpPr>
        <p:spPr>
          <a:xfrm>
            <a:off x="4181475" y="5135563"/>
            <a:ext cx="1722462" cy="657225"/>
          </a:xfrm>
          <a:prstGeom prst="borderCallout1">
            <a:avLst>
              <a:gd name="adj1" fmla="val 18750"/>
              <a:gd name="adj2" fmla="val -8333"/>
              <a:gd name="adj3" fmla="val -16942"/>
              <a:gd name="adj4" fmla="val -21565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若未收到，可以按這裡重寄哦！</a:t>
            </a: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15D24665-9810-5BD2-3AA9-8B540A3CD285}"/>
              </a:ext>
            </a:extLst>
          </p:cNvPr>
          <p:cNvSpPr/>
          <p:nvPr/>
        </p:nvSpPr>
        <p:spPr>
          <a:xfrm>
            <a:off x="3529013" y="4529138"/>
            <a:ext cx="1439862" cy="358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8F77880E-FC32-0728-27A9-2DF49B415D8A}"/>
              </a:ext>
            </a:extLst>
          </p:cNvPr>
          <p:cNvCxnSpPr/>
          <p:nvPr/>
        </p:nvCxnSpPr>
        <p:spPr>
          <a:xfrm flipH="1">
            <a:off x="4175125" y="3068638"/>
            <a:ext cx="3673475" cy="10826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直線圖說文字 1 35">
            <a:extLst>
              <a:ext uri="{FF2B5EF4-FFF2-40B4-BE49-F238E27FC236}">
                <a16:creationId xmlns:a16="http://schemas.microsoft.com/office/drawing/2014/main" id="{3AE13FC3-0EA8-8758-1DF3-9AF22B3A6465}"/>
              </a:ext>
            </a:extLst>
          </p:cNvPr>
          <p:cNvSpPr/>
          <p:nvPr/>
        </p:nvSpPr>
        <p:spPr>
          <a:xfrm>
            <a:off x="8064177" y="3644901"/>
            <a:ext cx="2122811" cy="769937"/>
          </a:xfrm>
          <a:prstGeom prst="borderCallout1">
            <a:avLst>
              <a:gd name="adj1" fmla="val -52949"/>
              <a:gd name="adj2" fmla="val 10662"/>
              <a:gd name="adj3" fmla="val -849"/>
              <a:gd name="adj4" fmla="val 447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手機簡訊畫面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文字, 多媒體, 行動電話 的圖片&#10;&#10;AI 產生的內容可能不正確。">
            <a:extLst>
              <a:ext uri="{FF2B5EF4-FFF2-40B4-BE49-F238E27FC236}">
                <a16:creationId xmlns:a16="http://schemas.microsoft.com/office/drawing/2014/main" id="{6F83EB4F-BC55-3A35-BBF7-7F390F51A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2" b="26279"/>
          <a:stretch/>
        </p:blipFill>
        <p:spPr bwMode="auto">
          <a:xfrm>
            <a:off x="8326096" y="1545432"/>
            <a:ext cx="2373092" cy="4514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66" name="圖片 6">
            <a:extLst>
              <a:ext uri="{FF2B5EF4-FFF2-40B4-BE49-F238E27FC236}">
                <a16:creationId xmlns:a16="http://schemas.microsoft.com/office/drawing/2014/main" id="{8FA521D2-0E82-E17E-1147-9875A480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95" y="1516815"/>
            <a:ext cx="272280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圖片 1" descr="一張含有 文字, 螢幕擷取畫面, 字型, 軟體 的圖片&#10;&#10;AI 產生的內容可能不正確。">
            <a:extLst>
              <a:ext uri="{FF2B5EF4-FFF2-40B4-BE49-F238E27FC236}">
                <a16:creationId xmlns:a16="http://schemas.microsoft.com/office/drawing/2014/main" id="{A0B4DEA6-6E40-7FA0-860E-08466CEF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24"/>
          <a:stretch>
            <a:fillRect/>
          </a:stretch>
        </p:blipFill>
        <p:spPr bwMode="auto">
          <a:xfrm>
            <a:off x="103188" y="1724883"/>
            <a:ext cx="4144565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A01BABB-4112-9851-64B2-58786D9BE396}"/>
              </a:ext>
            </a:extLst>
          </p:cNvPr>
          <p:cNvSpPr txBox="1"/>
          <p:nvPr/>
        </p:nvSpPr>
        <p:spPr>
          <a:xfrm>
            <a:off x="287338" y="292100"/>
            <a:ext cx="100076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進入身分認證作業，請確認關閉您手機的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163C9A0-1418-7FD4-BF4A-0F43C133753F}"/>
              </a:ext>
            </a:extLst>
          </p:cNvPr>
          <p:cNvSpPr/>
          <p:nvPr/>
        </p:nvSpPr>
        <p:spPr>
          <a:xfrm>
            <a:off x="4694454" y="4240461"/>
            <a:ext cx="510493" cy="452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996AA150-DD6A-12E2-FD4C-9DEC203C11FB}"/>
              </a:ext>
            </a:extLst>
          </p:cNvPr>
          <p:cNvSpPr/>
          <p:nvPr/>
        </p:nvSpPr>
        <p:spPr>
          <a:xfrm>
            <a:off x="6191968" y="5327443"/>
            <a:ext cx="619073" cy="573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C2B7B34-E8B6-3776-66F8-A85201ED1B70}"/>
              </a:ext>
            </a:extLst>
          </p:cNvPr>
          <p:cNvSpPr txBox="1"/>
          <p:nvPr/>
        </p:nvSpPr>
        <p:spPr>
          <a:xfrm>
            <a:off x="2187760" y="4026984"/>
            <a:ext cx="2059993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提醒您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若申請者資料與手機申請人非同一人，身分認證會無法通過。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請再確認您輸入的資料是否正確。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向右箭號 17">
            <a:extLst>
              <a:ext uri="{FF2B5EF4-FFF2-40B4-BE49-F238E27FC236}">
                <a16:creationId xmlns:a16="http://schemas.microsoft.com/office/drawing/2014/main" id="{5ABA9B8E-609B-C506-4454-B19774F9396E}"/>
              </a:ext>
            </a:extLst>
          </p:cNvPr>
          <p:cNvSpPr/>
          <p:nvPr/>
        </p:nvSpPr>
        <p:spPr>
          <a:xfrm>
            <a:off x="4093404" y="3200691"/>
            <a:ext cx="493991" cy="40005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88FB95B-23A2-8F04-3B1F-5A18B0E5CA82}"/>
              </a:ext>
            </a:extLst>
          </p:cNvPr>
          <p:cNvSpPr/>
          <p:nvPr/>
        </p:nvSpPr>
        <p:spPr>
          <a:xfrm>
            <a:off x="6903268" y="5453598"/>
            <a:ext cx="1232917" cy="5730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請點選確定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AE813912-9C53-8520-F8E9-9A829D170F55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7849665" y="1703388"/>
            <a:ext cx="790576" cy="11495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8201E38B-81E2-31DB-65A6-B317F3FE2E6C}"/>
              </a:ext>
            </a:extLst>
          </p:cNvPr>
          <p:cNvSpPr/>
          <p:nvPr/>
        </p:nvSpPr>
        <p:spPr>
          <a:xfrm>
            <a:off x="7018904" y="892571"/>
            <a:ext cx="1661521" cy="81081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請確認關閉</a:t>
            </a:r>
            <a:r>
              <a:rPr lang="en-US" altLang="zh-TW" sz="16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1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功能，以免無法通過驗證。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A3F1E96-ABA7-99EE-034A-28255143AA69}"/>
              </a:ext>
            </a:extLst>
          </p:cNvPr>
          <p:cNvSpPr/>
          <p:nvPr/>
        </p:nvSpPr>
        <p:spPr>
          <a:xfrm>
            <a:off x="4260917" y="4772356"/>
            <a:ext cx="652956" cy="522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圖片 4">
            <a:extLst>
              <a:ext uri="{FF2B5EF4-FFF2-40B4-BE49-F238E27FC236}">
                <a16:creationId xmlns:a16="http://schemas.microsoft.com/office/drawing/2014/main" id="{5955AFBA-000C-E378-A614-27B00D60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2012950"/>
            <a:ext cx="32385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圖片 5">
            <a:extLst>
              <a:ext uri="{FF2B5EF4-FFF2-40B4-BE49-F238E27FC236}">
                <a16:creationId xmlns:a16="http://schemas.microsoft.com/office/drawing/2014/main" id="{2B1F7625-2D30-7588-9EEE-25B701C2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1979613"/>
            <a:ext cx="24542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圖片 10">
            <a:extLst>
              <a:ext uri="{FF2B5EF4-FFF2-40B4-BE49-F238E27FC236}">
                <a16:creationId xmlns:a16="http://schemas.microsoft.com/office/drawing/2014/main" id="{89AAB018-2869-6222-7515-80B2A757D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2114550"/>
            <a:ext cx="2403475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向右箭號 16">
            <a:extLst>
              <a:ext uri="{FF2B5EF4-FFF2-40B4-BE49-F238E27FC236}">
                <a16:creationId xmlns:a16="http://schemas.microsoft.com/office/drawing/2014/main" id="{F527782F-A357-B785-C2C7-36EA78C7E4FE}"/>
              </a:ext>
            </a:extLst>
          </p:cNvPr>
          <p:cNvSpPr/>
          <p:nvPr/>
        </p:nvSpPr>
        <p:spPr>
          <a:xfrm>
            <a:off x="7488238" y="3070225"/>
            <a:ext cx="619125" cy="6334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14E15E6D-480F-AECA-CC1F-057BCA8FBD61}"/>
              </a:ext>
            </a:extLst>
          </p:cNvPr>
          <p:cNvSpPr/>
          <p:nvPr/>
        </p:nvSpPr>
        <p:spPr>
          <a:xfrm>
            <a:off x="4192430" y="3085883"/>
            <a:ext cx="619125" cy="63341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E3FB153-776B-17C9-9E53-643568F67127}"/>
              </a:ext>
            </a:extLst>
          </p:cNvPr>
          <p:cNvSpPr/>
          <p:nvPr/>
        </p:nvSpPr>
        <p:spPr>
          <a:xfrm>
            <a:off x="7991475" y="728662"/>
            <a:ext cx="2446338" cy="9721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您手機的顯示畫面，請直接回到您的電腦畫面，確認身分認證結果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F319CB5-56E2-B9A6-5CCC-3B0062DEE688}"/>
              </a:ext>
            </a:extLst>
          </p:cNvPr>
          <p:cNvSpPr/>
          <p:nvPr/>
        </p:nvSpPr>
        <p:spPr>
          <a:xfrm>
            <a:off x="4916488" y="728664"/>
            <a:ext cx="2428875" cy="12509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請使用您輸入手機門號的手機，進行掃描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（如果是用手機申請，則無掃描</a:t>
            </a:r>
            <a:r>
              <a:rPr lang="en-US" altLang="zh-TW" sz="1600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QRCod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的步驟</a:t>
            </a:r>
            <a:r>
              <a:rPr lang="en-US" altLang="zh-TW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4678B4B-DBED-8D55-599A-679E45D19D1E}"/>
              </a:ext>
            </a:extLst>
          </p:cNvPr>
          <p:cNvSpPr/>
          <p:nvPr/>
        </p:nvSpPr>
        <p:spPr>
          <a:xfrm>
            <a:off x="287313" y="728663"/>
            <a:ext cx="4320480" cy="12509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請先關閉</a:t>
            </a:r>
            <a:r>
              <a:rPr lang="en-US" altLang="zh-TW" sz="13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，使用</a:t>
            </a: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4G/5G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網路點選繼續進行驗證。</a:t>
            </a:r>
            <a:endParaRPr lang="en-US" altLang="zh-TW" sz="1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endParaRPr lang="en-US" altLang="zh-TW" sz="1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若無法認證請確認是否有使用</a:t>
            </a: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服務或</a:t>
            </a: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iCloud</a:t>
            </a:r>
            <a:r>
              <a:rPr lang="zh-TW" altLang="en-US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的私密轉送功能，關閉方式可參考：</a:t>
            </a:r>
            <a:r>
              <a:rPr lang="en-US" altLang="zh-TW" sz="13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5"/>
              </a:rPr>
              <a:t>https://reurl.cc/KAY5Re</a:t>
            </a:r>
            <a:endParaRPr lang="en-US" altLang="zh-TW" sz="13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248528B-7284-94BA-55D7-E1E7B14828DB}"/>
              </a:ext>
            </a:extLst>
          </p:cNvPr>
          <p:cNvSpPr/>
          <p:nvPr/>
        </p:nvSpPr>
        <p:spPr>
          <a:xfrm>
            <a:off x="2303537" y="5738019"/>
            <a:ext cx="648072" cy="594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300" name="文字方塊 2">
            <a:extLst>
              <a:ext uri="{FF2B5EF4-FFF2-40B4-BE49-F238E27FC236}">
                <a16:creationId xmlns:a16="http://schemas.microsoft.com/office/drawing/2014/main" id="{02073D11-3C29-795F-6781-13766BA0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25" y="157164"/>
            <a:ext cx="46307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使用電腦申請畫面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457C86-5937-71E1-B7BB-FB1B05C27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724" y="1328738"/>
            <a:ext cx="3085439" cy="4740275"/>
          </a:xfrm>
          <a:prstGeom prst="rect">
            <a:avLst/>
          </a:prstGeom>
        </p:spPr>
      </p:pic>
      <p:sp>
        <p:nvSpPr>
          <p:cNvPr id="13315" name="文字方塊 2">
            <a:extLst>
              <a:ext uri="{FF2B5EF4-FFF2-40B4-BE49-F238E27FC236}">
                <a16:creationId xmlns:a16="http://schemas.microsoft.com/office/drawing/2014/main" id="{A509E496-003E-22E6-805A-0D0DB9880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333375"/>
            <a:ext cx="4629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使用手機申請畫面</a:t>
            </a:r>
          </a:p>
        </p:txBody>
      </p:sp>
      <p:pic>
        <p:nvPicPr>
          <p:cNvPr id="13316" name="圖片 2">
            <a:extLst>
              <a:ext uri="{FF2B5EF4-FFF2-40B4-BE49-F238E27FC236}">
                <a16:creationId xmlns:a16="http://schemas.microsoft.com/office/drawing/2014/main" id="{A42554A7-0683-7FBA-F258-1991470BE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r="22719" b="11551"/>
          <a:stretch>
            <a:fillRect/>
          </a:stretch>
        </p:blipFill>
        <p:spPr bwMode="auto">
          <a:xfrm>
            <a:off x="463550" y="1316038"/>
            <a:ext cx="25923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>
            <a:extLst>
              <a:ext uri="{FF2B5EF4-FFF2-40B4-BE49-F238E27FC236}">
                <a16:creationId xmlns:a16="http://schemas.microsoft.com/office/drawing/2014/main" id="{A152B627-7AEA-5E0B-63C1-361823F39B9E}"/>
              </a:ext>
            </a:extLst>
          </p:cNvPr>
          <p:cNvSpPr/>
          <p:nvPr/>
        </p:nvSpPr>
        <p:spPr>
          <a:xfrm>
            <a:off x="467908" y="4221088"/>
            <a:ext cx="467477" cy="4318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9" name="向右箭號 15">
            <a:extLst>
              <a:ext uri="{FF2B5EF4-FFF2-40B4-BE49-F238E27FC236}">
                <a16:creationId xmlns:a16="http://schemas.microsoft.com/office/drawing/2014/main" id="{C4CB8CDF-E169-F734-1A5A-7ED32E71F467}"/>
              </a:ext>
            </a:extLst>
          </p:cNvPr>
          <p:cNvSpPr/>
          <p:nvPr/>
        </p:nvSpPr>
        <p:spPr>
          <a:xfrm>
            <a:off x="3671888" y="3376613"/>
            <a:ext cx="1358900" cy="6334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B9D08A4-28B3-24F2-DFB8-99160A4E6F9C}"/>
              </a:ext>
            </a:extLst>
          </p:cNvPr>
          <p:cNvSpPr/>
          <p:nvPr/>
        </p:nvSpPr>
        <p:spPr>
          <a:xfrm>
            <a:off x="2015505" y="5013325"/>
            <a:ext cx="561156" cy="528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D5776C72-4027-BD61-C603-AB4C41FFE0CA}"/>
              </a:ext>
            </a:extLst>
          </p:cNvPr>
          <p:cNvSpPr/>
          <p:nvPr/>
        </p:nvSpPr>
        <p:spPr>
          <a:xfrm>
            <a:off x="6768033" y="5277644"/>
            <a:ext cx="863600" cy="5286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pic>
        <p:nvPicPr>
          <p:cNvPr id="13322" name="圖片 14">
            <a:extLst>
              <a:ext uri="{FF2B5EF4-FFF2-40B4-BE49-F238E27FC236}">
                <a16:creationId xmlns:a16="http://schemas.microsoft.com/office/drawing/2014/main" id="{3788F7A7-FE8B-4D59-C4D7-91BFF5E3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8" t="23750" r="70229" b="68733"/>
          <a:stretch>
            <a:fillRect/>
          </a:stretch>
        </p:blipFill>
        <p:spPr bwMode="auto">
          <a:xfrm>
            <a:off x="4021138" y="2405063"/>
            <a:ext cx="58261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BFEA593-7E09-279E-3C2D-E752FEAE604C}"/>
              </a:ext>
            </a:extLst>
          </p:cNvPr>
          <p:cNvSpPr txBox="1"/>
          <p:nvPr/>
        </p:nvSpPr>
        <p:spPr>
          <a:xfrm>
            <a:off x="3262313" y="1328738"/>
            <a:ext cx="2100262" cy="8302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提醒您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eaLnBrk="1" hangingPunct="1">
              <a:defRPr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請確認關閉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功能，以免無法通過驗證。</a:t>
            </a:r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CA7D8D31-51F6-6294-B91F-852C9DDD6D74}"/>
              </a:ext>
            </a:extLst>
          </p:cNvPr>
          <p:cNvSpPr/>
          <p:nvPr/>
        </p:nvSpPr>
        <p:spPr>
          <a:xfrm>
            <a:off x="4205288" y="2149475"/>
            <a:ext cx="215900" cy="207963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AF1C0AF-D90A-DE20-02BF-308D781EED77}"/>
              </a:ext>
            </a:extLst>
          </p:cNvPr>
          <p:cNvSpPr/>
          <p:nvPr/>
        </p:nvSpPr>
        <p:spPr>
          <a:xfrm>
            <a:off x="35725" y="4755355"/>
            <a:ext cx="671502" cy="5222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52B572C-94D6-1324-648A-A10F3F7B1C18}"/>
              </a:ext>
            </a:extLst>
          </p:cNvPr>
          <p:cNvSpPr txBox="1"/>
          <p:nvPr/>
        </p:nvSpPr>
        <p:spPr>
          <a:xfrm>
            <a:off x="2447553" y="488950"/>
            <a:ext cx="5543550" cy="708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如您的電腦畫面出現以下訊息，代表您身分認證未通過，請確認以下資訊</a:t>
            </a:r>
          </a:p>
        </p:txBody>
      </p:sp>
      <p:pic>
        <p:nvPicPr>
          <p:cNvPr id="14339" name="圖片 3">
            <a:extLst>
              <a:ext uri="{FF2B5EF4-FFF2-40B4-BE49-F238E27FC236}">
                <a16:creationId xmlns:a16="http://schemas.microsoft.com/office/drawing/2014/main" id="{347E31ED-F542-6195-B74C-355AFBD00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4724400"/>
            <a:ext cx="10795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圖片 2">
            <a:extLst>
              <a:ext uri="{FF2B5EF4-FFF2-40B4-BE49-F238E27FC236}">
                <a16:creationId xmlns:a16="http://schemas.microsoft.com/office/drawing/2014/main" id="{C3F17347-E261-8EC6-4D1C-57636278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107997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圖片 2" descr="一張含有 文字, 螢幕擷取畫面, 軟體, 網頁 的圖片&#10;&#10;AI 產生的內容可能不正確。">
            <a:extLst>
              <a:ext uri="{FF2B5EF4-FFF2-40B4-BE49-F238E27FC236}">
                <a16:creationId xmlns:a16="http://schemas.microsoft.com/office/drawing/2014/main" id="{FC7245CB-D5B5-2EDC-6F32-FF87ACE231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1065053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08520BD8-93BA-6FC2-58FB-FDDC292AB89E}"/>
              </a:ext>
            </a:extLst>
          </p:cNvPr>
          <p:cNvSpPr txBox="1"/>
          <p:nvPr/>
        </p:nvSpPr>
        <p:spPr>
          <a:xfrm>
            <a:off x="287338" y="333375"/>
            <a:ext cx="864076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步驟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通過身分認證，續填其他資料</a:t>
            </a:r>
          </a:p>
        </p:txBody>
      </p:sp>
      <p:pic>
        <p:nvPicPr>
          <p:cNvPr id="15364" name="圖片 3">
            <a:extLst>
              <a:ext uri="{FF2B5EF4-FFF2-40B4-BE49-F238E27FC236}">
                <a16:creationId xmlns:a16="http://schemas.microsoft.com/office/drawing/2014/main" id="{91A7149E-8C14-5216-5E74-D74CC6E45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149725"/>
            <a:ext cx="479425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F1B760F-D09F-2119-F533-7563B128FC12}"/>
              </a:ext>
            </a:extLst>
          </p:cNvPr>
          <p:cNvSpPr/>
          <p:nvPr/>
        </p:nvSpPr>
        <p:spPr>
          <a:xfrm>
            <a:off x="2316163" y="2276475"/>
            <a:ext cx="3371850" cy="1649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0F5B5A0-3950-3040-8685-73DB4D6861F6}"/>
              </a:ext>
            </a:extLst>
          </p:cNvPr>
          <p:cNvCxnSpPr>
            <a:cxnSpLocks/>
          </p:cNvCxnSpPr>
          <p:nvPr/>
        </p:nvCxnSpPr>
        <p:spPr>
          <a:xfrm>
            <a:off x="4103688" y="3979863"/>
            <a:ext cx="492125" cy="157480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040D95-F796-8CAB-1267-85FB96B70DA8}"/>
              </a:ext>
            </a:extLst>
          </p:cNvPr>
          <p:cNvSpPr txBox="1"/>
          <p:nvPr/>
        </p:nvSpPr>
        <p:spPr>
          <a:xfrm>
            <a:off x="96838" y="4408488"/>
            <a:ext cx="221932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有熟識的店家，記得填入他們的經銷商證號哦！</a:t>
            </a:r>
            <a:endParaRPr lang="en-US" alt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1C9082-5A9E-2385-7F8F-B0142C4C9E9F}"/>
              </a:ext>
            </a:extLst>
          </p:cNvPr>
          <p:cNvSpPr txBox="1"/>
          <p:nvPr/>
        </p:nvSpPr>
        <p:spPr>
          <a:xfrm>
            <a:off x="2643188" y="5610225"/>
            <a:ext cx="374491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>
            <a:defPPr>
              <a:defRPr lang="zh-TW"/>
            </a:defPPr>
            <a:lvl1pPr>
              <a:defRPr sz="1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1800" b="1" dirty="0"/>
              <a:t>請務必填寫完整地址及</a:t>
            </a:r>
            <a:r>
              <a:rPr lang="en-US" altLang="zh-TW" sz="1800" b="1" dirty="0"/>
              <a:t>Email</a:t>
            </a:r>
            <a:r>
              <a:rPr lang="zh-TW" altLang="en-US" sz="1800" b="1" dirty="0"/>
              <a:t>，</a:t>
            </a:r>
            <a:endParaRPr lang="en-US" altLang="zh-TW" sz="1800" b="1" dirty="0"/>
          </a:p>
          <a:p>
            <a:r>
              <a:rPr lang="zh-TW" altLang="en-US" sz="1800" b="1" dirty="0"/>
              <a:t>並確認正確性，才能通過審核哦！</a:t>
            </a: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B0BF89AF-E8D3-B131-EBE4-76524315B1CD}"/>
              </a:ext>
            </a:extLst>
          </p:cNvPr>
          <p:cNvSpPr/>
          <p:nvPr/>
        </p:nvSpPr>
        <p:spPr>
          <a:xfrm>
            <a:off x="2316163" y="4338638"/>
            <a:ext cx="1066800" cy="584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佈景主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17155</TotalTime>
  <Words>488</Words>
  <Application>Microsoft Office PowerPoint</Application>
  <PresentationFormat>自訂</PresentationFormat>
  <Paragraphs>39</Paragraphs>
  <Slides>10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5" baseType="lpstr">
      <vt:lpstr>微軟正黑體</vt:lpstr>
      <vt:lpstr>標楷體</vt:lpstr>
      <vt:lpstr>Arial</vt:lpstr>
      <vt:lpstr>Calibri</vt:lpstr>
      <vt:lpstr>Office 佈景主題</vt:lpstr>
      <vt:lpstr>線上申請流程教學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Cindy.Lai (賴欣鎂)</cp:lastModifiedBy>
  <cp:revision>609</cp:revision>
  <cp:lastPrinted>2021-08-26T05:46:05Z</cp:lastPrinted>
  <dcterms:created xsi:type="dcterms:W3CDTF">2013-07-19T10:49:58Z</dcterms:created>
  <dcterms:modified xsi:type="dcterms:W3CDTF">2025-07-28T03:32:30Z</dcterms:modified>
</cp:coreProperties>
</file>